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877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67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62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84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5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9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192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72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42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03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53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9565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73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9658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545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05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6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3BC4FB1-7318-4A67-BAE1-2C6299247FAE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949786C-DF28-43AD-8B2E-20BA1A92A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655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macoy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32F27-8401-4E4A-860A-FD7906FDE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492" y="695570"/>
            <a:ext cx="4004930" cy="5470768"/>
          </a:xfrm>
        </p:spPr>
        <p:txBody>
          <a:bodyPr>
            <a:normAutofit/>
          </a:bodyPr>
          <a:lstStyle/>
          <a:p>
            <a:r>
              <a:rPr lang="en-US" dirty="0"/>
              <a:t>Servant Leadership for officers and other Masonic leaders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AD020E-735C-4577-80AC-333099D1F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2584" y="5001846"/>
            <a:ext cx="1125415" cy="255954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DF7C770-A1A8-4B07-9891-B082D6C48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218" y="695570"/>
            <a:ext cx="855429" cy="54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17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9AE48-E9C4-4238-9E16-215230EA9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to consider: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00FD7-A577-4276-BDEA-5FA87C572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have you had access to training as a leader?</a:t>
            </a:r>
          </a:p>
          <a:p>
            <a:r>
              <a:rPr lang="en-US" dirty="0"/>
              <a:t>What have your experiences been with different kinds of leaders?</a:t>
            </a:r>
          </a:p>
          <a:p>
            <a:r>
              <a:rPr lang="en-US" dirty="0"/>
              <a:t>What are some of the best memories you have from interacting with those in power?</a:t>
            </a:r>
          </a:p>
          <a:p>
            <a:r>
              <a:rPr lang="en-US" dirty="0"/>
              <a:t>What are some of the nightmares you've experienced while dealing with those in power?</a:t>
            </a:r>
          </a:p>
          <a:p>
            <a:r>
              <a:rPr lang="en-US" dirty="0"/>
              <a:t>What do the lessons of Freemasonry teach us about leadership?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34305A-7B6D-4E9A-AE16-06E8D05B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4427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30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A0E30-F350-4C79-B260-E349AB331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nature of Freemasonry, the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D8F1F-42B3-4094-8FCF-B424E40F8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volunteer</a:t>
            </a:r>
          </a:p>
          <a:p>
            <a:r>
              <a:rPr lang="en-US" dirty="0"/>
              <a:t>Pseudo-autocratic</a:t>
            </a:r>
          </a:p>
          <a:p>
            <a:r>
              <a:rPr lang="en-US" dirty="0"/>
              <a:t>Limited transparency when making decisions</a:t>
            </a:r>
          </a:p>
          <a:p>
            <a:r>
              <a:rPr lang="en-US" dirty="0"/>
              <a:t>Limited accountability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A859D9-BE92-4BE9-AD79-D8B7DD368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2419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98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1A47-0546-4A6B-B0D9-F2312A0B7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Masonic charges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6D323-310A-4F9E-934A-33E0774E7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Maintain the best interest of the fraternity</a:t>
            </a:r>
          </a:p>
          <a:p>
            <a:r>
              <a:rPr lang="en-US" dirty="0"/>
              <a:t>Assumes a thorough knowledge of the philosophy of Freemasonry</a:t>
            </a:r>
          </a:p>
          <a:p>
            <a:r>
              <a:rPr lang="en-US" dirty="0"/>
              <a:t>Altruistic motives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3D283B-4C21-46FA-8D78-00E41C65C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274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6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4347-375F-41FA-A57E-86F1B3925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tools are limited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D58D1-0587-4941-A752-C55CED956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pay raises</a:t>
            </a:r>
          </a:p>
          <a:p>
            <a:r>
              <a:rPr lang="en-US" dirty="0"/>
              <a:t>No vacation packages</a:t>
            </a:r>
          </a:p>
          <a:p>
            <a:r>
              <a:rPr lang="en-US" dirty="0"/>
              <a:t>No bonuses</a:t>
            </a:r>
          </a:p>
          <a:p>
            <a:r>
              <a:rPr lang="en-US" dirty="0"/>
              <a:t>No threats to </a:t>
            </a:r>
            <a:r>
              <a:rPr lang="en-US" dirty="0" err="1"/>
              <a:t>livlihood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29D9DF-4786-4737-B2E3-E0498AF7A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0492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3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56DA8-4F15-4BD7-B839-72F77CCC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 for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EA001-E076-4BEF-BF7B-37E2DEE1F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Formal positions and authority</a:t>
            </a:r>
          </a:p>
          <a:p>
            <a:r>
              <a:rPr lang="en-US" dirty="0"/>
              <a:t>Informal positions and authority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78A22A-C284-4135-BDCF-5BE625F4E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274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4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FDC54-AC4D-4C2A-B5F1-6DFC9728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 training?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C713A-AE7B-446C-804D-AD2FB6347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Mostly self-taught</a:t>
            </a:r>
          </a:p>
          <a:p>
            <a:r>
              <a:rPr lang="en-US" dirty="0"/>
              <a:t>Some formal training programs</a:t>
            </a:r>
          </a:p>
          <a:p>
            <a:r>
              <a:rPr lang="en-US" dirty="0"/>
              <a:t>All include humility, relationship development, and helpful methods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8EAA7F-8B77-4E38-937B-FBFB6A693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274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257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653D1-135B-4A4A-9202-BAAF69EB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Servant leadership by Greenleaf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05F8B-74F0-4385-A5D5-2EB2544BE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Listening</a:t>
            </a:r>
          </a:p>
          <a:p>
            <a:r>
              <a:rPr lang="en-US" dirty="0"/>
              <a:t>Empathy</a:t>
            </a:r>
          </a:p>
          <a:p>
            <a:r>
              <a:rPr lang="en-US" dirty="0"/>
              <a:t>Healing</a:t>
            </a:r>
          </a:p>
          <a:p>
            <a:r>
              <a:rPr lang="en-US" dirty="0"/>
              <a:t>Awareness</a:t>
            </a:r>
          </a:p>
          <a:p>
            <a:r>
              <a:rPr lang="en-US" dirty="0"/>
              <a:t>Persuasion</a:t>
            </a:r>
          </a:p>
          <a:p>
            <a:r>
              <a:rPr lang="en-US" dirty="0"/>
              <a:t>Conceptualization</a:t>
            </a:r>
          </a:p>
          <a:p>
            <a:r>
              <a:rPr lang="en-US" dirty="0"/>
              <a:t>Foresight</a:t>
            </a:r>
          </a:p>
          <a:p>
            <a:r>
              <a:rPr lang="en-US" dirty="0"/>
              <a:t>Stewardship</a:t>
            </a:r>
          </a:p>
          <a:p>
            <a:r>
              <a:rPr lang="en-US" dirty="0"/>
              <a:t>Commitment to the growth of others</a:t>
            </a:r>
          </a:p>
          <a:p>
            <a:r>
              <a:rPr lang="en-US" dirty="0"/>
              <a:t>Building community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1E1891-9989-4D49-A126-5548763B7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274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66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B24C7-80BE-4FBA-9905-3BC7A875B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Servant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FA26B-F32A-46F3-B5A1-70195D38A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a boss or dictator</a:t>
            </a:r>
          </a:p>
          <a:p>
            <a:r>
              <a:rPr lang="en-US" dirty="0"/>
              <a:t>Supporter</a:t>
            </a:r>
          </a:p>
          <a:p>
            <a:r>
              <a:rPr lang="en-US" dirty="0"/>
              <a:t>Facilitator</a:t>
            </a:r>
          </a:p>
          <a:p>
            <a:r>
              <a:rPr lang="en-US" dirty="0"/>
              <a:t>Empowering those around them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FFE07-0716-4FF8-BAB2-93FD6C37B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1750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17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130CA-E8F8-4EB0-826B-4CE32F228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table of organization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E605E5F8-F4A3-4535-BEA4-FDB99AD3E0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233916"/>
            <a:ext cx="8629909" cy="406662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8824A4-1646-4B63-B524-CBF9BF253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4274" y="691659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61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4EC4-143E-4D28-A0FD-569620991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Servant table of organization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3393EECD-1DB7-471E-B013-AC98B6E8E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5395" y="223284"/>
            <a:ext cx="9354779" cy="443377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AA9EE8-CC19-4381-9308-EBF8E99F6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3088" y="691659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56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5B18-667F-4584-9660-27BAF293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Masonic table of organization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AFFE79A5-79B2-43B8-BF99-674E5D585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7" y="145969"/>
            <a:ext cx="9718157" cy="467058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3695EA-BC11-4E21-82FC-018DAB6EB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484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03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F63FA-9B30-49CC-B43A-ED0F549D9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Servant Masonic table of organization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E9F0AEC5-DDD9-490E-8162-8F0B228B4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6445" y="202019"/>
            <a:ext cx="10164725" cy="409851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47724B-5B4F-4452-9FA0-867F6E3EE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5096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0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F803-E16E-487C-925A-6DE1F9AE1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Experiences with leaders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8B2FF-E17F-47E0-BE76-3EF44EBC0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Teacher, Coach, Parent, Relative</a:t>
            </a:r>
          </a:p>
          <a:p>
            <a:r>
              <a:rPr lang="en-US" dirty="0"/>
              <a:t>Supervisors, Bosses, Co-workers</a:t>
            </a:r>
          </a:p>
          <a:p>
            <a:r>
              <a:rPr lang="en-US" dirty="0"/>
              <a:t>How they should/could be done</a:t>
            </a:r>
          </a:p>
          <a:p>
            <a:r>
              <a:rPr lang="en-US" dirty="0"/>
              <a:t>What not to do!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11243E-3672-4A8B-BFD7-711557E4C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847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61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77B80-21FE-4115-8953-CB78EF6BB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Memories both good and bad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A0D2E-B00C-42DB-B2BA-776401A69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182B09-34FE-4289-83D2-4CA417CBD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8723" y="691659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01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53B6C-8740-49A0-94E8-AA5EBD644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Teachings of Freemasonry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8B2E-4D5D-40AE-B52E-AC574F063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be good men</a:t>
            </a:r>
          </a:p>
          <a:p>
            <a:r>
              <a:rPr lang="en-US" dirty="0"/>
              <a:t>Role models in our Lodge and community</a:t>
            </a:r>
          </a:p>
          <a:p>
            <a:r>
              <a:rPr lang="en-US" dirty="0"/>
              <a:t>Few direct and specific teachings</a:t>
            </a:r>
          </a:p>
          <a:p>
            <a:r>
              <a:rPr lang="en-US" dirty="0"/>
              <a:t>General principles that can be helpful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B7E042-14E4-4169-96CC-2CC9C284C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823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96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438B3-E05B-40ED-89B2-80159C13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CF194-F959-4656-89F4-6B0556231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Spot violations</a:t>
            </a:r>
          </a:p>
          <a:p>
            <a:r>
              <a:rPr lang="en-US" dirty="0"/>
              <a:t>Affirmation of expertise</a:t>
            </a:r>
          </a:p>
          <a:p>
            <a:r>
              <a:rPr lang="en-US" dirty="0"/>
              <a:t>Opinions = Facts</a:t>
            </a:r>
          </a:p>
          <a:p>
            <a:r>
              <a:rPr lang="en-US" dirty="0"/>
              <a:t>Confidence leads to arrogance</a:t>
            </a:r>
          </a:p>
          <a:p>
            <a:r>
              <a:rPr lang="en-US" dirty="0"/>
              <a:t>Demands perfection</a:t>
            </a:r>
          </a:p>
          <a:p>
            <a:r>
              <a:rPr lang="en-US" dirty="0"/>
              <a:t>Mired in the details</a:t>
            </a:r>
          </a:p>
          <a:p>
            <a:r>
              <a:rPr lang="en-US" dirty="0"/>
              <a:t>Loses ‘big picture’</a:t>
            </a:r>
          </a:p>
          <a:p>
            <a:r>
              <a:rPr lang="en-US" dirty="0"/>
              <a:t>Becomes a bully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B4CC8-1849-460E-9EC9-3B8F5AB89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1871" y="598353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00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DA4E4-EDB1-4597-A3EB-ECD136694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CAA45-8654-4972-A41C-B69128C78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Resentment, Fear, Compliance</a:t>
            </a:r>
          </a:p>
          <a:p>
            <a:r>
              <a:rPr lang="en-US" dirty="0"/>
              <a:t>Polite acquiescence</a:t>
            </a:r>
          </a:p>
          <a:p>
            <a:r>
              <a:rPr lang="en-US" dirty="0"/>
              <a:t>Discounted after the fact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79791E-B13A-4D5C-BB11-725F6B8C4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274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25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1B1E7-F23D-4910-9341-2B64CE127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Friend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8270E-57BE-4F1D-90D5-ED4500AC2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Likes ceremony, recognition, ‘bling’</a:t>
            </a:r>
          </a:p>
          <a:p>
            <a:r>
              <a:rPr lang="en-US" dirty="0"/>
              <a:t>Welcomed</a:t>
            </a:r>
          </a:p>
          <a:p>
            <a:r>
              <a:rPr lang="en-US" dirty="0"/>
              <a:t>Social</a:t>
            </a:r>
          </a:p>
          <a:p>
            <a:r>
              <a:rPr lang="en-US" dirty="0"/>
              <a:t>Friendly</a:t>
            </a:r>
          </a:p>
          <a:p>
            <a:r>
              <a:rPr lang="en-US" dirty="0"/>
              <a:t>Soft approach to problems when spotted</a:t>
            </a:r>
          </a:p>
          <a:p>
            <a:r>
              <a:rPr lang="en-US" dirty="0"/>
              <a:t>Makes no waves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BA97DE-CF8B-4793-91DC-909068144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475" y="691659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5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5352-3A50-48E1-BA29-2C028EE1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Friend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40F95-1F51-44BC-BF68-2F24A8E70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Overlooks opportunities to teach</a:t>
            </a:r>
          </a:p>
          <a:p>
            <a:r>
              <a:rPr lang="en-US" dirty="0"/>
              <a:t>Lets problems slide</a:t>
            </a:r>
          </a:p>
          <a:p>
            <a:r>
              <a:rPr lang="en-US" dirty="0"/>
              <a:t>False impression of all being OK</a:t>
            </a:r>
          </a:p>
          <a:p>
            <a:r>
              <a:rPr lang="en-US" dirty="0"/>
              <a:t>Allows mediocrity to persist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155BC-D47F-4878-B211-3A854D055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274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30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44281-501E-42C5-9E1C-0FE4EF8A1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Coach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FBCAC-4A8B-4C2C-9D73-DA2D69EA0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Role Model</a:t>
            </a:r>
          </a:p>
          <a:p>
            <a:r>
              <a:rPr lang="en-US" dirty="0"/>
              <a:t>Respected based on past performance</a:t>
            </a:r>
          </a:p>
          <a:p>
            <a:r>
              <a:rPr lang="en-US" dirty="0"/>
              <a:t>Quality relationships</a:t>
            </a:r>
          </a:p>
          <a:p>
            <a:r>
              <a:rPr lang="en-US" dirty="0"/>
              <a:t>Thorough knowledge of code and ritual</a:t>
            </a:r>
          </a:p>
          <a:p>
            <a:r>
              <a:rPr lang="en-US" dirty="0"/>
              <a:t>Understands to philosophy and teachings</a:t>
            </a:r>
          </a:p>
          <a:p>
            <a:r>
              <a:rPr lang="en-US" dirty="0"/>
              <a:t>Offers support and teaching, not criticism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77D8E3-ADD6-4EA1-94F0-1D426F4B6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274" y="691659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17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5C43A-C05F-4BEE-AA3C-A727703DA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71279-02D7-4458-85AD-AE5FFF358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Knows the rules</a:t>
            </a:r>
          </a:p>
          <a:p>
            <a:r>
              <a:rPr lang="en-US" dirty="0"/>
              <a:t>Does not overlook problems</a:t>
            </a:r>
          </a:p>
          <a:p>
            <a:r>
              <a:rPr lang="en-US" dirty="0"/>
              <a:t>Enforces when needed without excess</a:t>
            </a:r>
          </a:p>
          <a:p>
            <a:r>
              <a:rPr lang="en-US" dirty="0"/>
              <a:t>Admonishes without being demeaning or insulting</a:t>
            </a:r>
          </a:p>
          <a:p>
            <a:r>
              <a:rPr lang="en-US" dirty="0"/>
              <a:t>Must be thoughtful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09C771-08AB-4E50-AF76-4B68B17A4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410" y="685800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12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EC6A5-79E7-4AF3-BBEB-B6F30336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336E9-CF37-4F68-8F20-869F15CE2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Recognition, honors, titles secondary to service to the Craft</a:t>
            </a:r>
          </a:p>
          <a:p>
            <a:r>
              <a:rPr lang="en-US" dirty="0"/>
              <a:t>Sets aside personal goals for the greater good</a:t>
            </a:r>
          </a:p>
          <a:p>
            <a:r>
              <a:rPr lang="en-US" dirty="0"/>
              <a:t>Willing to revel in the success of others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73C089-E30D-40BB-A8B7-0FB21C493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274" y="691659"/>
            <a:ext cx="853514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89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65FA9-6AD9-4FA9-924F-11929A0E7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Shameless Commerce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CA885-E9FD-4FD7-886B-389C93EE4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3043335" cy="40796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Macoy Masonic Publishers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www.macoy.com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https://www.macoy.com/Masonic-Bible-Masonic-Books/Masonic-Books-on-Managing-a-Lodge/The-Purple-of-the-Fraternity-A-Handbook-for-DDGMs-Grand-Lodge-Officers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C75003C7-50AD-4D78-A8FC-5D5D21D07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125" y="788436"/>
            <a:ext cx="3769238" cy="528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4585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122</TotalTime>
  <Words>455</Words>
  <Application>Microsoft Office PowerPoint</Application>
  <PresentationFormat>Widescreen</PresentationFormat>
  <Paragraphs>105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Century Gothic</vt:lpstr>
      <vt:lpstr>Wingdings 3</vt:lpstr>
      <vt:lpstr>Slice</vt:lpstr>
      <vt:lpstr>Servant Leadership for officers and other Masonic leaders</vt:lpstr>
      <vt:lpstr>Questions to consider:</vt:lpstr>
      <vt:lpstr>The nature of Freemasonry, the organization</vt:lpstr>
      <vt:lpstr>Masonic charges</vt:lpstr>
      <vt:lpstr>Available tools are limited</vt:lpstr>
      <vt:lpstr>Opportunities for leadership</vt:lpstr>
      <vt:lpstr>Access to training?</vt:lpstr>
      <vt:lpstr>Servant leadership by Greenleaf</vt:lpstr>
      <vt:lpstr>Servant leadership</vt:lpstr>
      <vt:lpstr>Corporate table of organization</vt:lpstr>
      <vt:lpstr>Servant table of organization</vt:lpstr>
      <vt:lpstr>Masonic table of organization</vt:lpstr>
      <vt:lpstr>Servant Masonic table of organization</vt:lpstr>
      <vt:lpstr>Experiences with leaders</vt:lpstr>
      <vt:lpstr>Memories both good and bad</vt:lpstr>
      <vt:lpstr>Teachings of Freemasonry</vt:lpstr>
      <vt:lpstr>The Cop</vt:lpstr>
      <vt:lpstr>The Cop</vt:lpstr>
      <vt:lpstr>Best Friend</vt:lpstr>
      <vt:lpstr>Best Friend</vt:lpstr>
      <vt:lpstr>Good Coach </vt:lpstr>
      <vt:lpstr>Good Coach</vt:lpstr>
      <vt:lpstr>Good Coach</vt:lpstr>
      <vt:lpstr>Shameless Commerce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Servant leadership for officers and other leaders</dc:title>
  <dc:creator>Dan Hrinko</dc:creator>
  <cp:lastModifiedBy>Dan Hrinko</cp:lastModifiedBy>
  <cp:revision>9</cp:revision>
  <dcterms:created xsi:type="dcterms:W3CDTF">2020-10-18T15:56:34Z</dcterms:created>
  <dcterms:modified xsi:type="dcterms:W3CDTF">2022-04-26T17:34:06Z</dcterms:modified>
</cp:coreProperties>
</file>